
<file path=[Content_Types].xml><?xml version="1.0" encoding="utf-8"?>
<Types xmlns="http://schemas.openxmlformats.org/package/2006/content-types">
  <Default Extension="1" ContentType="image/jpeg"/>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handoutMasterIdLst>
    <p:handoutMasterId r:id="rId13"/>
  </p:handoutMasterIdLst>
  <p:sldIdLst>
    <p:sldId id="265" r:id="rId5"/>
    <p:sldId id="308" r:id="rId6"/>
    <p:sldId id="309" r:id="rId7"/>
    <p:sldId id="310" r:id="rId8"/>
    <p:sldId id="311" r:id="rId9"/>
    <p:sldId id="312" r:id="rId10"/>
    <p:sldId id="313" r:id="rId11"/>
  </p:sldIdLst>
  <p:sldSz cx="12188825" cy="6858000"/>
  <p:notesSz cx="6858000" cy="9144000"/>
  <p:custDataLst>
    <p:tags r:id="rId1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9"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59" autoAdjust="0"/>
  </p:normalViewPr>
  <p:slideViewPr>
    <p:cSldViewPr showGuides="1">
      <p:cViewPr>
        <p:scale>
          <a:sx n="76" d="100"/>
          <a:sy n="76" d="100"/>
        </p:scale>
        <p:origin x="946" y="197"/>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0CC69C6-EE0B-4D8B-9C71-C36EFED094F2}" type="datetimeFigureOut">
              <a:rPr lang="en-US"/>
              <a:t>9/30/2023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0DD202-58A1-4ABD-B068-DFFCA0C44EAC}" type="slidenum">
              <a:rPr/>
              <a:t>‹#›</a:t>
            </a:fld>
            <a:endParaRPr/>
          </a:p>
        </p:txBody>
      </p:sp>
    </p:spTree>
    <p:extLst>
      <p:ext uri="{BB962C8B-B14F-4D97-AF65-F5344CB8AC3E}">
        <p14:creationId xmlns:p14="http://schemas.microsoft.com/office/powerpoint/2010/main" val="40642190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1>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9/30/2023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a:gsLst>
            <a:gs pos="10000">
              <a:srgbClr val="06171C"/>
            </a:gs>
            <a:gs pos="100000">
              <a:srgbClr val="134251"/>
            </a:gs>
            <a:gs pos="65000">
              <a:srgbClr val="134251"/>
            </a:gs>
          </a:gsLst>
          <a:lin ang="13500000" scaled="0"/>
        </a:gradFill>
        <a:effectLst/>
      </p:bgPr>
    </p:bg>
    <p:spTree>
      <p:nvGrpSpPr>
        <p:cNvPr id="1" name=""/>
        <p:cNvGrpSpPr/>
        <p:nvPr/>
      </p:nvGrpSpPr>
      <p:grpSpPr>
        <a:xfrm>
          <a:off x="0" y="0"/>
          <a:ext cx="0" cy="0"/>
          <a:chOff x="0" y="0"/>
          <a:chExt cx="0" cy="0"/>
        </a:xfrm>
      </p:grpSpPr>
      <p:pic>
        <p:nvPicPr>
          <p:cNvPr id="9" name="Picture 8" descr="Large ocean wave"/>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 y="0"/>
            <a:ext cx="6551612" cy="6857942"/>
          </a:xfrm>
          <a:prstGeom prst="rect">
            <a:avLst/>
          </a:prstGeom>
        </p:spPr>
      </p:pic>
      <p:sp>
        <p:nvSpPr>
          <p:cNvPr id="8" name="Rectangle 7"/>
          <p:cNvSpPr/>
          <p:nvPr/>
        </p:nvSpPr>
        <p:spPr>
          <a:xfrm>
            <a:off x="6094411" y="0"/>
            <a:ext cx="4572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7008813" y="1600200"/>
            <a:ext cx="4572001" cy="3733800"/>
          </a:xfrm>
        </p:spPr>
        <p:txBody>
          <a:bodyPr anchor="b">
            <a:normAutofit/>
          </a:bodyPr>
          <a:lstStyle>
            <a:lvl1pPr>
              <a:lnSpc>
                <a:spcPct val="80000"/>
              </a:lnSpc>
              <a:defRPr sz="54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7008813" y="5562599"/>
            <a:ext cx="4571999" cy="835025"/>
          </a:xfrm>
        </p:spPr>
        <p:txBody>
          <a:bodyPr>
            <a:normAutofit/>
          </a:bodyPr>
          <a:lstStyle>
            <a:lvl1pPr marL="0" indent="0" algn="l">
              <a:spcBef>
                <a:spcPts val="0"/>
              </a:spcBef>
              <a:buNone/>
              <a:defRPr sz="2000" cap="none"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Add a footer</a:t>
            </a:r>
            <a:endParaRPr/>
          </a:p>
        </p:txBody>
      </p:sp>
      <p:sp>
        <p:nvSpPr>
          <p:cNvPr id="4" name="Date Placeholder 3"/>
          <p:cNvSpPr>
            <a:spLocks noGrp="1"/>
          </p:cNvSpPr>
          <p:nvPr>
            <p:ph type="dt" sz="half" idx="10"/>
          </p:nvPr>
        </p:nvSpPr>
        <p:spPr/>
        <p:txBody>
          <a:bodyPr/>
          <a:lstStyle/>
          <a:p>
            <a:fld id="{3A713B6B-E340-4FC0-A085-B71A4639D1AA}" type="datetime1">
              <a:rPr lang="en-US" smtClean="0"/>
              <a:t>9/30/2023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609600"/>
            <a:ext cx="19812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609600"/>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Add a footer</a:t>
            </a:r>
            <a:endParaRPr/>
          </a:p>
        </p:txBody>
      </p:sp>
      <p:sp>
        <p:nvSpPr>
          <p:cNvPr id="4" name="Date Placeholder 3"/>
          <p:cNvSpPr>
            <a:spLocks noGrp="1"/>
          </p:cNvSpPr>
          <p:nvPr>
            <p:ph type="dt" sz="half" idx="10"/>
          </p:nvPr>
        </p:nvSpPr>
        <p:spPr/>
        <p:txBody>
          <a:bodyPr/>
          <a:lstStyle/>
          <a:p>
            <a:fld id="{FDCB42DF-42F7-4DF8-92F8-78154BDE12B4}" type="datetime1">
              <a:rPr lang="en-US" smtClean="0"/>
              <a:t>9/30/2023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Footer Placeholder 4"/>
          <p:cNvSpPr>
            <a:spLocks noGrp="1"/>
          </p:cNvSpPr>
          <p:nvPr>
            <p:ph type="ftr" sz="quarter" idx="11"/>
          </p:nvPr>
        </p:nvSpPr>
        <p:spPr>
          <a:xfrm>
            <a:off x="1979611" y="6400800"/>
            <a:ext cx="5954834" cy="276228"/>
          </a:xfrm>
        </p:spPr>
        <p:txBody>
          <a:bodyPr/>
          <a:lstStyle/>
          <a:p>
            <a:r>
              <a:rPr lang="en-US" dirty="0"/>
              <a:t>Add a footer</a:t>
            </a:r>
            <a:endParaRPr dirty="0"/>
          </a:p>
        </p:txBody>
      </p:sp>
      <p:sp>
        <p:nvSpPr>
          <p:cNvPr id="5" name="Date Placeholder 3"/>
          <p:cNvSpPr>
            <a:spLocks noGrp="1"/>
          </p:cNvSpPr>
          <p:nvPr>
            <p:ph type="dt" sz="half" idx="10"/>
          </p:nvPr>
        </p:nvSpPr>
        <p:spPr>
          <a:xfrm>
            <a:off x="8228011" y="6400800"/>
            <a:ext cx="1548659" cy="276228"/>
          </a:xfrm>
        </p:spPr>
        <p:txBody>
          <a:bodyPr/>
          <a:lstStyle/>
          <a:p>
            <a:fld id="{A43FAFC5-F11C-4205-99FD-FC66DAA2AE2D}" type="datetime1">
              <a:rPr lang="en-US" smtClean="0"/>
              <a:t>9/30/2023</a:t>
            </a:fld>
            <a:endParaRPr/>
          </a:p>
        </p:txBody>
      </p:sp>
      <p:sp>
        <p:nvSpPr>
          <p:cNvPr id="6" name="Slide Number Placeholder 5"/>
          <p:cNvSpPr>
            <a:spLocks noGrp="1"/>
          </p:cNvSpPr>
          <p:nvPr>
            <p:ph type="sldNum" sz="quarter" idx="12"/>
          </p:nvPr>
        </p:nvSpPr>
        <p:spPr>
          <a:xfrm>
            <a:off x="10056811" y="6400800"/>
            <a:ext cx="1066802" cy="276228"/>
          </a:xfrm>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a:gsLst>
            <a:gs pos="10000">
              <a:srgbClr val="06171C"/>
            </a:gs>
            <a:gs pos="100000">
              <a:srgbClr val="134251"/>
            </a:gs>
            <a:gs pos="65000">
              <a:srgbClr val="134251"/>
            </a:gs>
          </a:gsLst>
          <a:lin ang="27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6812" y="1616074"/>
            <a:ext cx="7315198" cy="2727325"/>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2436814" y="4495800"/>
            <a:ext cx="7315198" cy="1673225"/>
          </a:xfrm>
        </p:spPr>
        <p:txBody>
          <a:bodyPr anchor="t">
            <a:normAutofit/>
          </a:bodyPr>
          <a:lstStyle>
            <a:lvl1pPr marL="0" indent="0">
              <a:spcBef>
                <a:spcPts val="0"/>
              </a:spcBef>
              <a:buNone/>
              <a:defRPr sz="2400" cap="none"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a:t>Add a footer</a:t>
            </a:r>
            <a:endParaRPr/>
          </a:p>
        </p:txBody>
      </p:sp>
      <p:sp>
        <p:nvSpPr>
          <p:cNvPr id="4" name="Date Placeholder 3"/>
          <p:cNvSpPr>
            <a:spLocks noGrp="1"/>
          </p:cNvSpPr>
          <p:nvPr>
            <p:ph type="dt" sz="half" idx="10"/>
          </p:nvPr>
        </p:nvSpPr>
        <p:spPr/>
        <p:txBody>
          <a:bodyPr/>
          <a:lstStyle/>
          <a:p>
            <a:fld id="{A43FAFC5-F11C-4205-99FD-FC66DAA2AE2D}" type="datetime1">
              <a:rPr lang="en-US" smtClean="0"/>
              <a:t>9/30/2023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979613" y="1828800"/>
            <a:ext cx="4419599" cy="4419600"/>
          </a:xfrm>
        </p:spPr>
        <p:txBody>
          <a:bodyPr>
            <a:normAutofit/>
          </a:bodyPr>
          <a:lstStyle>
            <a:lvl1pPr>
              <a:defRPr sz="2400"/>
            </a:lvl1pPr>
            <a:lvl2pPr>
              <a:defRPr sz="2000"/>
            </a:lvl2pPr>
            <a:lvl3pPr>
              <a:defRPr sz="1800"/>
            </a:lvl3pPr>
            <a:lvl4pPr>
              <a:defRPr sz="1600"/>
            </a:lvl4pPr>
            <a:lvl5pPr>
              <a:defRPr sz="1600"/>
            </a:lvl5pPr>
            <a:lvl6pPr marL="2057400">
              <a:defRPr sz="1600"/>
            </a:lvl6pPr>
            <a:lvl7pPr marL="2057400">
              <a:defRPr sz="1600"/>
            </a:lvl7pPr>
            <a:lvl8pPr marL="2057400">
              <a:defRPr sz="1600"/>
            </a:lvl8pPr>
            <a:lvl9pPr marL="2057400">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704015" y="1828800"/>
            <a:ext cx="4419600" cy="4419600"/>
          </a:xfrm>
        </p:spPr>
        <p:txBody>
          <a:bodyPr>
            <a:normAutofit/>
          </a:bodyPr>
          <a:lstStyle>
            <a:lvl1pPr>
              <a:defRPr sz="2400"/>
            </a:lvl1pPr>
            <a:lvl2pPr>
              <a:defRPr sz="2000"/>
            </a:lvl2pPr>
            <a:lvl3pPr>
              <a:defRPr sz="1800"/>
            </a:lvl3pPr>
            <a:lvl4pPr>
              <a:defRPr sz="1600"/>
            </a:lvl4pPr>
            <a:lvl5pPr>
              <a:defRPr sz="1600"/>
            </a:lvl5pPr>
            <a:lvl6pPr marL="2057400">
              <a:defRPr sz="1600"/>
            </a:lvl6pPr>
            <a:lvl7pPr marL="2057400">
              <a:defRPr sz="1600"/>
            </a:lvl7pPr>
            <a:lvl8pPr marL="2057400">
              <a:defRPr sz="1600"/>
            </a:lvl8pPr>
            <a:lvl9pPr marL="2057400">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a:t>Add a footer</a:t>
            </a:r>
            <a:endParaRPr/>
          </a:p>
        </p:txBody>
      </p:sp>
      <p:sp>
        <p:nvSpPr>
          <p:cNvPr id="5" name="Date Placeholder 4"/>
          <p:cNvSpPr>
            <a:spLocks noGrp="1"/>
          </p:cNvSpPr>
          <p:nvPr>
            <p:ph type="dt" sz="half" idx="10"/>
          </p:nvPr>
        </p:nvSpPr>
        <p:spPr/>
        <p:txBody>
          <a:bodyPr/>
          <a:lstStyle/>
          <a:p>
            <a:fld id="{EFD82905-3DC5-49B9-B8B8-9D80D3609DB5}" type="datetime1">
              <a:rPr lang="en-US" smtClean="0"/>
              <a:t>9/30/2023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978022" y="1828800"/>
            <a:ext cx="4416552"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78022" y="2743200"/>
            <a:ext cx="4416552" cy="3505200"/>
          </a:xfrm>
        </p:spPr>
        <p:txBody>
          <a:bodyPr>
            <a:normAutofit/>
          </a:bodyPr>
          <a:lstStyle>
            <a:lvl1pPr>
              <a:defRPr sz="2000"/>
            </a:lvl1pPr>
            <a:lvl2pPr>
              <a:defRPr sz="1800"/>
            </a:lvl2pPr>
            <a:lvl3pPr>
              <a:defRPr sz="1600"/>
            </a:lvl3pPr>
            <a:lvl4pPr>
              <a:defRPr sz="1400"/>
            </a:lvl4pPr>
            <a:lvl5pPr marL="2057400">
              <a:defRPr sz="1400"/>
            </a:lvl5pPr>
            <a:lvl6pPr marL="2057400">
              <a:defRPr sz="1400"/>
            </a:lvl6pPr>
            <a:lvl7pPr marL="2057400">
              <a:defRPr sz="1400"/>
            </a:lvl7pPr>
            <a:lvl8pPr marL="2057400">
              <a:defRPr sz="1400"/>
            </a:lvl8pPr>
            <a:lvl9pPr marL="2057400">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705472" y="1828800"/>
            <a:ext cx="4416552"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705472" y="2743200"/>
            <a:ext cx="4416552" cy="3505200"/>
          </a:xfrm>
        </p:spPr>
        <p:txBody>
          <a:bodyPr>
            <a:normAutofit/>
          </a:bodyPr>
          <a:lstStyle>
            <a:lvl1pPr>
              <a:defRPr sz="2000"/>
            </a:lvl1pPr>
            <a:lvl2pPr>
              <a:defRPr sz="1800"/>
            </a:lvl2pPr>
            <a:lvl3pPr>
              <a:defRPr sz="1600"/>
            </a:lvl3pPr>
            <a:lvl4pPr>
              <a:defRPr sz="1400"/>
            </a:lvl4pPr>
            <a:lvl5pPr marL="2057400">
              <a:defRPr sz="1400"/>
            </a:lvl5pPr>
            <a:lvl6pPr marL="2057400">
              <a:defRPr sz="1400"/>
            </a:lvl6pPr>
            <a:lvl7pPr marL="2057400">
              <a:defRPr sz="1400"/>
            </a:lvl7pPr>
            <a:lvl8pPr marL="2057400">
              <a:defRPr sz="1400"/>
            </a:lvl8pPr>
            <a:lvl9pPr marL="2057400">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a:t>Add a footer</a:t>
            </a:r>
            <a:endParaRPr/>
          </a:p>
        </p:txBody>
      </p:sp>
      <p:sp>
        <p:nvSpPr>
          <p:cNvPr id="7" name="Date Placeholder 6"/>
          <p:cNvSpPr>
            <a:spLocks noGrp="1"/>
          </p:cNvSpPr>
          <p:nvPr>
            <p:ph type="dt" sz="half" idx="10"/>
          </p:nvPr>
        </p:nvSpPr>
        <p:spPr/>
        <p:txBody>
          <a:bodyPr/>
          <a:lstStyle/>
          <a:p>
            <a:fld id="{59825298-A6F6-4AF2-832C-941EFA52AF9B}" type="datetime1">
              <a:rPr lang="en-US" smtClean="0"/>
              <a:t>9/30/2023</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a:t>Add a footer</a:t>
            </a:r>
            <a:endParaRPr/>
          </a:p>
        </p:txBody>
      </p:sp>
      <p:sp>
        <p:nvSpPr>
          <p:cNvPr id="3" name="Date Placeholder 2"/>
          <p:cNvSpPr>
            <a:spLocks noGrp="1"/>
          </p:cNvSpPr>
          <p:nvPr>
            <p:ph type="dt" sz="half" idx="10"/>
          </p:nvPr>
        </p:nvSpPr>
        <p:spPr/>
        <p:txBody>
          <a:bodyPr/>
          <a:lstStyle/>
          <a:p>
            <a:fld id="{91EE3D8C-3438-4368-AD19-D5CB0C52B1DD}" type="datetime1">
              <a:rPr lang="en-US" smtClean="0"/>
              <a:t>9/30/2023</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6" name="Picture 5" descr="Large ocean wave (semitransparent)" title="Ocean Wav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56"/>
            <a:ext cx="12188824" cy="6857887"/>
          </a:xfrm>
          <a:prstGeom prst="rect">
            <a:avLst/>
          </a:prstGeom>
        </p:spPr>
      </p:pic>
      <p:sp>
        <p:nvSpPr>
          <p:cNvPr id="3" name="Footer Placeholder 2"/>
          <p:cNvSpPr>
            <a:spLocks noGrp="1"/>
          </p:cNvSpPr>
          <p:nvPr>
            <p:ph type="ftr" sz="quarter" idx="11"/>
          </p:nvPr>
        </p:nvSpPr>
        <p:spPr/>
        <p:txBody>
          <a:bodyPr/>
          <a:lstStyle/>
          <a:p>
            <a:r>
              <a:rPr lang="en-US"/>
              <a:t>Add a footer</a:t>
            </a:r>
            <a:endParaRPr/>
          </a:p>
        </p:txBody>
      </p:sp>
      <p:sp>
        <p:nvSpPr>
          <p:cNvPr id="2" name="Date Placeholder 1"/>
          <p:cNvSpPr>
            <a:spLocks noGrp="1"/>
          </p:cNvSpPr>
          <p:nvPr>
            <p:ph type="dt" sz="half" idx="10"/>
          </p:nvPr>
        </p:nvSpPr>
        <p:spPr/>
        <p:txBody>
          <a:bodyPr/>
          <a:lstStyle/>
          <a:p>
            <a:fld id="{5A41D785-D6D8-40F1-B2DD-0E2019A27A22}" type="datetime1">
              <a:rPr lang="en-US" smtClean="0"/>
              <a:t>9/30/2023</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9613" y="588963"/>
            <a:ext cx="3657600" cy="2840037"/>
          </a:xfrm>
        </p:spPr>
        <p:txBody>
          <a:bodyPr anchor="b">
            <a:noAutofit/>
          </a:bodyPr>
          <a:lstStyle>
            <a:lvl1pPr algn="l">
              <a:lnSpc>
                <a:spcPct val="80000"/>
              </a:lnSpc>
              <a:defRPr sz="3600" b="0">
                <a:solidFill>
                  <a:schemeClr val="tx1"/>
                </a:solidFill>
              </a:defRPr>
            </a:lvl1pPr>
          </a:lstStyle>
          <a:p>
            <a:r>
              <a:rPr lang="en-US"/>
              <a:t>Click to edit Master title style</a:t>
            </a:r>
            <a:endParaRPr/>
          </a:p>
        </p:txBody>
      </p:sp>
      <p:sp>
        <p:nvSpPr>
          <p:cNvPr id="3" name="Content Placeholder 2"/>
          <p:cNvSpPr>
            <a:spLocks noGrp="1"/>
          </p:cNvSpPr>
          <p:nvPr>
            <p:ph idx="1"/>
          </p:nvPr>
        </p:nvSpPr>
        <p:spPr>
          <a:xfrm>
            <a:off x="6094414" y="588963"/>
            <a:ext cx="5486400" cy="558006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979613" y="3581399"/>
            <a:ext cx="3657600" cy="2587625"/>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endParaRPr/>
          </a:p>
        </p:txBody>
      </p:sp>
      <p:sp>
        <p:nvSpPr>
          <p:cNvPr id="5" name="Date Placeholder 4"/>
          <p:cNvSpPr>
            <a:spLocks noGrp="1"/>
          </p:cNvSpPr>
          <p:nvPr>
            <p:ph type="dt" sz="half" idx="10"/>
          </p:nvPr>
        </p:nvSpPr>
        <p:spPr/>
        <p:txBody>
          <a:bodyPr/>
          <a:lstStyle/>
          <a:p>
            <a:fld id="{C05A9A06-02F9-41CB-8208-185A65D60B96}" type="datetime1">
              <a:rPr lang="en-US" smtClean="0"/>
              <a:t>9/30/2023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9613" y="588963"/>
            <a:ext cx="3657600" cy="2840038"/>
          </a:xfrm>
        </p:spPr>
        <p:txBody>
          <a:bodyPr anchor="b">
            <a:normAutofit/>
          </a:bodyPr>
          <a:lstStyle>
            <a:lvl1pPr algn="l">
              <a:lnSpc>
                <a:spcPct val="80000"/>
              </a:lnSpc>
              <a:defRPr sz="3600" b="0" i="0" baseline="0">
                <a:solidFill>
                  <a:schemeClr val="tx1"/>
                </a:solidFill>
              </a:defRPr>
            </a:lvl1pPr>
          </a:lstStyle>
          <a:p>
            <a:r>
              <a:rPr lang="en-US"/>
              <a:t>Click to edit Master title style</a:t>
            </a:r>
            <a:endParaRPr/>
          </a:p>
        </p:txBody>
      </p:sp>
      <p:sp>
        <p:nvSpPr>
          <p:cNvPr id="8" name="Rectangle 7"/>
          <p:cNvSpPr/>
          <p:nvPr/>
        </p:nvSpPr>
        <p:spPr>
          <a:xfrm>
            <a:off x="6094461" y="588963"/>
            <a:ext cx="5486352" cy="5580062"/>
          </a:xfrm>
          <a:prstGeom prst="rect">
            <a:avLst/>
          </a:prstGeom>
          <a:solidFill>
            <a:srgbClr val="1B5D72">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3" name="Picture Placeholder 2" descr="An empty placeholder to add an image. Click on the placeholder and select the image that you wish to add"/>
          <p:cNvSpPr>
            <a:spLocks noGrp="1"/>
          </p:cNvSpPr>
          <p:nvPr>
            <p:ph type="pic" idx="1"/>
          </p:nvPr>
        </p:nvSpPr>
        <p:spPr>
          <a:xfrm>
            <a:off x="6307494" y="805658"/>
            <a:ext cx="5060286" cy="5146672"/>
          </a:xfrm>
          <a:solidFill>
            <a:schemeClr val="bg2"/>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979613" y="3581399"/>
            <a:ext cx="3657600" cy="2587625"/>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endParaRPr/>
          </a:p>
        </p:txBody>
      </p:sp>
      <p:sp>
        <p:nvSpPr>
          <p:cNvPr id="5" name="Date Placeholder 4"/>
          <p:cNvSpPr>
            <a:spLocks noGrp="1"/>
          </p:cNvSpPr>
          <p:nvPr>
            <p:ph type="dt" sz="half" idx="10"/>
          </p:nvPr>
        </p:nvSpPr>
        <p:spPr/>
        <p:txBody>
          <a:bodyPr/>
          <a:lstStyle/>
          <a:p>
            <a:fld id="{3E2E051B-B340-4A72-AC7D-8FDFBF03EE12}" type="datetime1">
              <a:rPr lang="en-US" smtClean="0"/>
              <a:t>9/30/2023</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rgbClr val="06171C"/>
            </a:gs>
            <a:gs pos="100000">
              <a:srgbClr val="134251"/>
            </a:gs>
            <a:gs pos="65000">
              <a:srgbClr val="134251"/>
            </a:gs>
          </a:gsLst>
          <a:lin ang="8100000" scaled="1"/>
          <a:tileRect/>
        </a:gradFill>
        <a:effectLst/>
      </p:bgPr>
    </p:bg>
    <p:spTree>
      <p:nvGrpSpPr>
        <p:cNvPr id="1" name=""/>
        <p:cNvGrpSpPr/>
        <p:nvPr/>
      </p:nvGrpSpPr>
      <p:grpSpPr>
        <a:xfrm>
          <a:off x="0" y="0"/>
          <a:ext cx="0" cy="0"/>
          <a:chOff x="0" y="0"/>
          <a:chExt cx="0" cy="0"/>
        </a:xfrm>
      </p:grpSpPr>
      <p:pic>
        <p:nvPicPr>
          <p:cNvPr id="7" name="Picture 6" descr="Large ocean wave (semitransparent)" title="Ocean Wave"/>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 y="56"/>
            <a:ext cx="12188824" cy="6857887"/>
          </a:xfrm>
          <a:prstGeom prst="rect">
            <a:avLst/>
          </a:prstGeom>
        </p:spPr>
      </p:pic>
      <p:pic>
        <p:nvPicPr>
          <p:cNvPr id="10" name="Picture 9" descr="Large ocean wave"/>
          <p:cNvPicPr>
            <a:picLocks noChangeAspect="1"/>
          </p:cNvPicPr>
          <p:nvPr/>
        </p:nvPicPr>
        <p:blipFill rotWithShape="1">
          <a:blip r:embed="rId14" cstate="print">
            <a:extLst>
              <a:ext uri="{28A0092B-C50C-407E-A947-70E740481C1C}">
                <a14:useLocalDpi xmlns:a14="http://schemas.microsoft.com/office/drawing/2010/main" val="0"/>
              </a:ext>
            </a:extLst>
          </a:blip>
          <a:srcRect/>
          <a:stretch/>
        </p:blipFill>
        <p:spPr>
          <a:xfrm>
            <a:off x="-1" y="0"/>
            <a:ext cx="1234758" cy="6857942"/>
          </a:xfrm>
          <a:prstGeom prst="rect">
            <a:avLst/>
          </a:prstGeom>
        </p:spPr>
      </p:pic>
      <p:sp>
        <p:nvSpPr>
          <p:cNvPr id="9" name="Rectangle 8"/>
          <p:cNvSpPr/>
          <p:nvPr/>
        </p:nvSpPr>
        <p:spPr>
          <a:xfrm>
            <a:off x="1006156" y="0"/>
            <a:ext cx="2286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979612" y="381000"/>
            <a:ext cx="9144001"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979612" y="1828800"/>
            <a:ext cx="9144001" cy="4419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979611" y="6400800"/>
            <a:ext cx="5954834"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6B85D658-8C58-46F3-AA54-0ED74F8B4CDC}" type="datetime1">
              <a:rPr lang="en-US" smtClean="0"/>
              <a:pPr/>
              <a:t>9/30/2023</a:t>
            </a:fld>
            <a:endParaRPr lang="en-US" dirty="0"/>
          </a:p>
        </p:txBody>
      </p:sp>
      <p:sp>
        <p:nvSpPr>
          <p:cNvPr id="6" name="Slide Number Placeholder 5"/>
          <p:cNvSpPr>
            <a:spLocks noGrp="1"/>
          </p:cNvSpPr>
          <p:nvPr>
            <p:ph type="sldNum" sz="quarter" idx="4"/>
          </p:nvPr>
        </p:nvSpPr>
        <p:spPr>
          <a:xfrm>
            <a:off x="10056811" y="6400800"/>
            <a:ext cx="1066802"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SzPct val="80000"/>
        <a:buFont typeface="Arial"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SzPct val="80000"/>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www.rawpixel.com/search/baby%20background" TargetMode="External"/><Relationship Id="rId2" Type="http://schemas.openxmlformats.org/officeDocument/2006/relationships/image" Target="../media/image12.1"/><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7008813" y="1600200"/>
            <a:ext cx="5180012" cy="3733800"/>
          </a:xfrm>
        </p:spPr>
        <p:txBody>
          <a:bodyPr>
            <a:normAutofit/>
          </a:bodyPr>
          <a:lstStyle/>
          <a:p>
            <a:r>
              <a:rPr lang="en-US" dirty="0"/>
              <a:t>FLOOD MONITORING AND EARLY WARNING</a:t>
            </a:r>
            <a:endParaRPr lang="en-US" sz="5400" dirty="0"/>
          </a:p>
        </p:txBody>
      </p:sp>
      <p:sp>
        <p:nvSpPr>
          <p:cNvPr id="4" name="Subtitle 3"/>
          <p:cNvSpPr>
            <a:spLocks noGrp="1"/>
          </p:cNvSpPr>
          <p:nvPr>
            <p:ph type="subTitle" idx="1"/>
          </p:nvPr>
        </p:nvSpPr>
        <p:spPr/>
        <p:txBody>
          <a:bodyPr>
            <a:normAutofit fontScale="92500" lnSpcReduction="10000"/>
          </a:bodyPr>
          <a:lstStyle/>
          <a:p>
            <a:r>
              <a:rPr lang="it-IT" dirty="0"/>
              <a:t>Our project motive is to warn and inform people and other social platforms about the upcoming flood </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061964" y="1700808"/>
            <a:ext cx="9217023" cy="504056"/>
          </a:xfrm>
        </p:spPr>
        <p:txBody>
          <a:bodyPr>
            <a:noAutofit/>
          </a:bodyPr>
          <a:lstStyle/>
          <a:p>
            <a:r>
              <a:rPr lang="en-US" sz="1600" b="0" i="0" dirty="0">
                <a:effectLst/>
                <a:latin typeface="Arial Black" panose="020B0A04020102020204" pitchFamily="34" charset="0"/>
              </a:rPr>
              <a:t>The project involves deploying IoT sensors near water bodies and flood-prone areas to monitor water levels and provide early flood warnings through a public platform. The objective is to enhance flood preparedness and response by issuing timely warnings to both the public and emergency response teams. This project includes defining objectives, designing the IoT sensor network, developing the warning platform, and integrating them using IoT technology and Python.</a:t>
            </a:r>
            <a:endParaRPr lang="en-US" sz="1600" dirty="0">
              <a:latin typeface="Arial Black" panose="020B0A04020102020204" pitchFamily="34" charset="0"/>
            </a:endParaRPr>
          </a:p>
        </p:txBody>
      </p:sp>
      <p:sp>
        <p:nvSpPr>
          <p:cNvPr id="14" name="Content Placeholder 13"/>
          <p:cNvSpPr>
            <a:spLocks noGrp="1"/>
          </p:cNvSpPr>
          <p:nvPr>
            <p:ph idx="1"/>
          </p:nvPr>
        </p:nvSpPr>
        <p:spPr>
          <a:xfrm>
            <a:off x="2205980" y="3595464"/>
            <a:ext cx="6840760" cy="3123456"/>
          </a:xfrm>
        </p:spPr>
        <p:txBody>
          <a:bodyPr>
            <a:normAutofit fontScale="70000" lnSpcReduction="20000"/>
          </a:bodyPr>
          <a:lstStyle/>
          <a:p>
            <a:pPr algn="l">
              <a:buFont typeface="+mj-lt"/>
              <a:buAutoNum type="arabicPeriod"/>
            </a:pPr>
            <a:r>
              <a:rPr lang="en-US" b="0" i="0" dirty="0">
                <a:effectLst/>
                <a:latin typeface="Arial Black" panose="020B0A04020102020204" pitchFamily="34" charset="0"/>
              </a:rPr>
              <a:t>Project Objectives: Define objectives such as real-time flood monitoring, early warning issuance, public safety, and emergency response coordination.</a:t>
            </a:r>
          </a:p>
          <a:p>
            <a:pPr algn="l">
              <a:buFont typeface="+mj-lt"/>
              <a:buAutoNum type="arabicPeriod"/>
            </a:pPr>
            <a:r>
              <a:rPr lang="en-US" b="0" i="0" dirty="0">
                <a:effectLst/>
                <a:latin typeface="Arial Black" panose="020B0A04020102020204" pitchFamily="34" charset="0"/>
              </a:rPr>
              <a:t>IoT Sensor Network Design: Plan the deployment of IoT sensors to monitor water levels in flood-prone areas.</a:t>
            </a:r>
          </a:p>
          <a:p>
            <a:pPr algn="l">
              <a:buFont typeface="+mj-lt"/>
              <a:buAutoNum type="arabicPeriod"/>
            </a:pPr>
            <a:r>
              <a:rPr lang="en-US" b="0" i="0" dirty="0">
                <a:effectLst/>
                <a:latin typeface="Arial Black" panose="020B0A04020102020204" pitchFamily="34" charset="0"/>
              </a:rPr>
              <a:t>Early Warning Platform: Design a web-based platform to display real-time water level data and issue flood warnings.</a:t>
            </a:r>
          </a:p>
          <a:p>
            <a:pPr algn="l">
              <a:buFont typeface="+mj-lt"/>
              <a:buAutoNum type="arabicPeriod"/>
            </a:pPr>
            <a:r>
              <a:rPr lang="en-US" b="0" i="0" dirty="0">
                <a:effectLst/>
                <a:latin typeface="Arial Black" panose="020B0A04020102020204" pitchFamily="34" charset="0"/>
              </a:rPr>
              <a:t>Integration Approach: Determine how IoT sensors will send data to the early warning platform.</a:t>
            </a:r>
          </a:p>
          <a:p>
            <a:endParaRPr lang="en-US" dirty="0">
              <a:latin typeface="Arial Black" panose="020B0A04020102020204" pitchFamily="34" charset="0"/>
            </a:endParaRPr>
          </a:p>
        </p:txBody>
      </p:sp>
      <p:sp>
        <p:nvSpPr>
          <p:cNvPr id="2" name="TextBox 1">
            <a:extLst>
              <a:ext uri="{FF2B5EF4-FFF2-40B4-BE49-F238E27FC236}">
                <a16:creationId xmlns:a16="http://schemas.microsoft.com/office/drawing/2014/main" id="{6A58F99E-22D8-7C70-225D-35C565DC6107}"/>
              </a:ext>
            </a:extLst>
          </p:cNvPr>
          <p:cNvSpPr txBox="1"/>
          <p:nvPr/>
        </p:nvSpPr>
        <p:spPr>
          <a:xfrm>
            <a:off x="1773932" y="2348880"/>
            <a:ext cx="4608512" cy="584775"/>
          </a:xfrm>
          <a:prstGeom prst="rect">
            <a:avLst/>
          </a:prstGeom>
          <a:noFill/>
        </p:spPr>
        <p:txBody>
          <a:bodyPr wrap="square" rtlCol="0">
            <a:spAutoFit/>
          </a:bodyPr>
          <a:lstStyle/>
          <a:p>
            <a:r>
              <a:rPr lang="en-US" sz="3200" b="1" dirty="0">
                <a:latin typeface="Algerian" panose="04020705040A02060702" pitchFamily="82" charset="0"/>
              </a:rPr>
              <a:t>DEFINITONS TO COVER:</a:t>
            </a:r>
            <a:endParaRPr lang="en-IN" sz="3200" b="1" dirty="0">
              <a:latin typeface="Algerian" panose="04020705040A02060702" pitchFamily="82" charset="0"/>
            </a:endParaRPr>
          </a:p>
        </p:txBody>
      </p:sp>
    </p:spTree>
    <p:extLst>
      <p:ext uri="{BB962C8B-B14F-4D97-AF65-F5344CB8AC3E}">
        <p14:creationId xmlns:p14="http://schemas.microsoft.com/office/powerpoint/2010/main" val="3143704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0" i="0" dirty="0">
                <a:effectLst/>
                <a:latin typeface="Arial Black" panose="020B0A04020102020204" pitchFamily="34" charset="0"/>
              </a:rPr>
              <a:t>Project Objectives: Define objectives such as real-time flood monitoring, early warning issuance, public safety, and emergency response coordination.</a:t>
            </a:r>
            <a:endParaRPr sz="2400" dirty="0">
              <a:latin typeface="Arial Black" panose="020B0A04020102020204" pitchFamily="34" charset="0"/>
            </a:endParaRPr>
          </a:p>
        </p:txBody>
      </p:sp>
      <p:sp>
        <p:nvSpPr>
          <p:cNvPr id="4" name="Content Placeholder 3">
            <a:extLst>
              <a:ext uri="{FF2B5EF4-FFF2-40B4-BE49-F238E27FC236}">
                <a16:creationId xmlns:a16="http://schemas.microsoft.com/office/drawing/2014/main" id="{5B93EAFC-6F2A-7649-D934-221545E03D2B}"/>
              </a:ext>
            </a:extLst>
          </p:cNvPr>
          <p:cNvSpPr>
            <a:spLocks noGrp="1"/>
          </p:cNvSpPr>
          <p:nvPr>
            <p:ph idx="1"/>
          </p:nvPr>
        </p:nvSpPr>
        <p:spPr>
          <a:xfrm>
            <a:off x="2926060" y="3933056"/>
            <a:ext cx="7073687" cy="3096344"/>
          </a:xfrm>
        </p:spPr>
        <p:txBody>
          <a:bodyPr/>
          <a:lstStyle/>
          <a:p>
            <a:r>
              <a:rPr lang="en-US" dirty="0"/>
              <a:t>HERE IN THIS PART WE WILL FIRST LIKELY TAKE STEPS TO IDENTIFY THE PREINFORMATION ABOUT THE ARRIVAL OF FLOOD PARTICULARY IN WHICH AREA IT IS GOING TO OCCUR OR ARISE .</a:t>
            </a:r>
          </a:p>
          <a:p>
            <a:r>
              <a:rPr lang="en-US" dirty="0"/>
              <a:t>AND ALSO WE WILL DETERMINE THE STRENGTH OF THE FLOOD AND MONITOR ITS STATUS USING THE  ACCURATE SENSORS.</a:t>
            </a:r>
            <a:endParaRPr lang="en-IN" dirty="0"/>
          </a:p>
        </p:txBody>
      </p:sp>
      <p:pic>
        <p:nvPicPr>
          <p:cNvPr id="11" name="Picture 10">
            <a:extLst>
              <a:ext uri="{FF2B5EF4-FFF2-40B4-BE49-F238E27FC236}">
                <a16:creationId xmlns:a16="http://schemas.microsoft.com/office/drawing/2014/main" id="{5016CD18-4086-4336-0824-13B82B3E02D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66638" y="1781655"/>
            <a:ext cx="3502124" cy="1969945"/>
          </a:xfrm>
          <a:prstGeom prst="rect">
            <a:avLst/>
          </a:prstGeom>
        </p:spPr>
      </p:pic>
      <p:pic>
        <p:nvPicPr>
          <p:cNvPr id="13" name="Picture 12">
            <a:extLst>
              <a:ext uri="{FF2B5EF4-FFF2-40B4-BE49-F238E27FC236}">
                <a16:creationId xmlns:a16="http://schemas.microsoft.com/office/drawing/2014/main" id="{6341223A-CF2F-0979-CE80-A82DDE7CFC9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4412" y="1781654"/>
            <a:ext cx="3502124" cy="1969945"/>
          </a:xfrm>
          <a:prstGeom prst="rect">
            <a:avLst/>
          </a:prstGeom>
        </p:spPr>
      </p:pic>
    </p:spTree>
    <p:extLst>
      <p:ext uri="{BB962C8B-B14F-4D97-AF65-F5344CB8AC3E}">
        <p14:creationId xmlns:p14="http://schemas.microsoft.com/office/powerpoint/2010/main" val="2102139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b="0" i="0" dirty="0">
                <a:effectLst/>
                <a:latin typeface="Arial Black" panose="020B0A04020102020204" pitchFamily="34" charset="0"/>
              </a:rPr>
              <a:t>IoT Sensor Network Design: Plan the deployment of IoT sensors to monitor water levels in flood-prone areas.</a:t>
            </a:r>
            <a:br>
              <a:rPr lang="en-US" sz="2400" b="0" i="0" dirty="0">
                <a:effectLst/>
                <a:latin typeface="Arial Black" panose="020B0A04020102020204" pitchFamily="34" charset="0"/>
              </a:rPr>
            </a:br>
            <a:endParaRPr sz="2400" dirty="0"/>
          </a:p>
        </p:txBody>
      </p:sp>
      <mc:AlternateContent xmlns:mc="http://schemas.openxmlformats.org/markup-compatibility/2006">
        <mc:Choice xmlns:am3d="http://schemas.microsoft.com/office/drawing/2017/model3d" Requires="am3d">
          <p:graphicFrame>
            <p:nvGraphicFramePr>
              <p:cNvPr id="4" name="Content Placeholder 3" descr="Water Planet">
                <a:extLst>
                  <a:ext uri="{FF2B5EF4-FFF2-40B4-BE49-F238E27FC236}">
                    <a16:creationId xmlns:a16="http://schemas.microsoft.com/office/drawing/2014/main" id="{D0909A73-AF04-FE17-9C2F-92CF6FF4FD3C}"/>
                  </a:ext>
                </a:extLst>
              </p:cNvPr>
              <p:cNvGraphicFramePr>
                <a:graphicFrameLocks noGrp="1" noChangeAspect="1"/>
              </p:cNvGraphicFramePr>
              <p:nvPr>
                <p:ph sz="half" idx="1"/>
                <p:extLst>
                  <p:ext uri="{D42A27DB-BD31-4B8C-83A1-F6EECF244321}">
                    <p14:modId xmlns:p14="http://schemas.microsoft.com/office/powerpoint/2010/main" val="663651138"/>
                  </p:ext>
                </p:extLst>
              </p:nvPr>
            </p:nvGraphicFramePr>
            <p:xfrm>
              <a:off x="5278230" y="1080321"/>
              <a:ext cx="1273382" cy="1273382"/>
            </p:xfrm>
            <a:graphic>
              <a:graphicData uri="http://schemas.microsoft.com/office/drawing/2017/model3d">
                <am3d:model3d r:embed="rId2">
                  <am3d:spPr>
                    <a:xfrm>
                      <a:off x="0" y="0"/>
                      <a:ext cx="1273382" cy="1273382"/>
                    </a:xfrm>
                    <a:prstGeom prst="rect">
                      <a:avLst/>
                    </a:prstGeom>
                  </am3d:spPr>
                  <am3d:camera>
                    <am3d:pos x="0" y="0" z="81469202"/>
                    <am3d:up dx="0" dy="36000000" dz="0"/>
                    <am3d:lookAt x="0" y="0" z="0"/>
                    <am3d:perspective fov="2700000"/>
                  </am3d:camera>
                  <am3d:trans>
                    <am3d:meterPerModelUnit n="1097163" d="1000000"/>
                    <am3d:preTrans dx="0" dy="0" dz="0"/>
                    <am3d:scale>
                      <am3d:sx n="1000000" d="1000000"/>
                      <am3d:sy n="1000000" d="1000000"/>
                      <am3d:sz n="1000000" d="1000000"/>
                    </am3d:scale>
                    <am3d:rot ax="9268922" ay="-3552565" az="-9462170"/>
                    <am3d:postTrans dx="0" dy="0" dz="0"/>
                  </am3d:trans>
                  <am3d:raster rName="Office3DRenderer" rVer="16.0.8326">
                    <am3d:blip r:embed="rId3"/>
                  </am3d:raster>
                  <am3d:objViewport viewportSz="218565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3" descr="Water Planet">
                <a:extLst>
                  <a:ext uri="{FF2B5EF4-FFF2-40B4-BE49-F238E27FC236}">
                    <a16:creationId xmlns:a16="http://schemas.microsoft.com/office/drawing/2014/main" id="{D0909A73-AF04-FE17-9C2F-92CF6FF4FD3C}"/>
                  </a:ext>
                </a:extLst>
              </p:cNvPr>
              <p:cNvPicPr>
                <a:picLocks noGrp="1" noRot="1" noChangeAspect="1" noMove="1" noResize="1" noEditPoints="1" noAdjustHandles="1" noChangeArrowheads="1" noChangeShapeType="1" noCrop="1"/>
              </p:cNvPicPr>
              <p:nvPr/>
            </p:nvPicPr>
            <p:blipFill>
              <a:blip r:embed="rId3"/>
              <a:stretch>
                <a:fillRect/>
              </a:stretch>
            </p:blipFill>
            <p:spPr>
              <a:xfrm>
                <a:off x="5278230" y="1080321"/>
                <a:ext cx="1273382" cy="1273382"/>
              </a:xfrm>
              <a:prstGeom prst="rect">
                <a:avLst/>
              </a:prstGeom>
            </p:spPr>
          </p:pic>
        </mc:Fallback>
      </mc:AlternateContent>
      <p:sp>
        <p:nvSpPr>
          <p:cNvPr id="7" name="Content Placeholder 6">
            <a:extLst>
              <a:ext uri="{FF2B5EF4-FFF2-40B4-BE49-F238E27FC236}">
                <a16:creationId xmlns:a16="http://schemas.microsoft.com/office/drawing/2014/main" id="{A75BF20E-B6DE-4E4B-1EC6-B4A73C95612A}"/>
              </a:ext>
            </a:extLst>
          </p:cNvPr>
          <p:cNvSpPr>
            <a:spLocks noGrp="1"/>
          </p:cNvSpPr>
          <p:nvPr>
            <p:ph sz="half" idx="2"/>
          </p:nvPr>
        </p:nvSpPr>
        <p:spPr/>
        <p:txBody>
          <a:bodyPr>
            <a:normAutofit fontScale="85000" lnSpcReduction="10000"/>
          </a:bodyPr>
          <a:lstStyle/>
          <a:p>
            <a:r>
              <a:rPr lang="en-US" dirty="0"/>
              <a:t>AFTER THE BASIC KNOWLEDGE THE PLACEMENT OF SENSORS MUST BE DECIDED BY US. </a:t>
            </a:r>
          </a:p>
          <a:p>
            <a:r>
              <a:rPr lang="en-US" dirty="0"/>
              <a:t>3 SENSORS CAN BE USED </a:t>
            </a:r>
          </a:p>
          <a:p>
            <a:r>
              <a:rPr lang="en-US" dirty="0"/>
              <a:t>FIRST ONE IS VERYMUCH NEAR THE FLOOD ARISING AREA </a:t>
            </a:r>
          </a:p>
          <a:p>
            <a:r>
              <a:rPr lang="en-US" dirty="0"/>
              <a:t>SECOND ONE IS TO INTIMIDATE THE IMPACT AND AREA COVERED BY THE FLOOD</a:t>
            </a:r>
          </a:p>
          <a:p>
            <a:r>
              <a:rPr lang="en-US" dirty="0"/>
              <a:t>THIRD IS SAME AS 2</a:t>
            </a:r>
            <a:r>
              <a:rPr lang="en-US" baseline="30000" dirty="0"/>
              <a:t>ND</a:t>
            </a:r>
            <a:r>
              <a:rPr lang="en-US" dirty="0"/>
              <a:t> , WHICH CAN BE USED TO DETERMINE IF 3</a:t>
            </a:r>
            <a:r>
              <a:rPr lang="en-US" baseline="30000" dirty="0"/>
              <a:t>RD</a:t>
            </a:r>
            <a:r>
              <a:rPr lang="en-US" dirty="0"/>
              <a:t> SENSOR IS ACTIVATED THEN THE FLOOD COVERED THE LARGE AREA </a:t>
            </a:r>
          </a:p>
        </p:txBody>
      </p:sp>
      <p:pic>
        <p:nvPicPr>
          <p:cNvPr id="10" name="Picture 9">
            <a:extLst>
              <a:ext uri="{FF2B5EF4-FFF2-40B4-BE49-F238E27FC236}">
                <a16:creationId xmlns:a16="http://schemas.microsoft.com/office/drawing/2014/main" id="{0AACE50E-0DA9-5243-7ED1-D509F51BB4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7908" y="2708920"/>
            <a:ext cx="4925642" cy="3233539"/>
          </a:xfrm>
          <a:prstGeom prst="rect">
            <a:avLst/>
          </a:prstGeom>
        </p:spPr>
      </p:pic>
    </p:spTree>
    <p:extLst>
      <p:ext uri="{BB962C8B-B14F-4D97-AF65-F5344CB8AC3E}">
        <p14:creationId xmlns:p14="http://schemas.microsoft.com/office/powerpoint/2010/main" val="3594489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b="0" i="0" dirty="0">
                <a:effectLst/>
                <a:latin typeface="Arial Black" panose="020B0A04020102020204" pitchFamily="34" charset="0"/>
              </a:rPr>
              <a:t>Early Warning Platform: Design a web-based platform to display real-time water level data and issue flood warnings.</a:t>
            </a:r>
            <a:br>
              <a:rPr lang="en-US" sz="2400" b="0" i="0" dirty="0">
                <a:effectLst/>
                <a:latin typeface="Arial Black" panose="020B0A04020102020204" pitchFamily="34" charset="0"/>
              </a:rPr>
            </a:br>
            <a:endParaRPr sz="2400" dirty="0"/>
          </a:p>
        </p:txBody>
      </p:sp>
      <p:sp>
        <p:nvSpPr>
          <p:cNvPr id="4" name="Content Placeholder 3"/>
          <p:cNvSpPr>
            <a:spLocks noGrp="1"/>
          </p:cNvSpPr>
          <p:nvPr>
            <p:ph sz="half" idx="1"/>
          </p:nvPr>
        </p:nvSpPr>
        <p:spPr>
          <a:xfrm>
            <a:off x="1845940" y="1484784"/>
            <a:ext cx="4419599" cy="4419600"/>
          </a:xfrm>
        </p:spPr>
        <p:txBody>
          <a:bodyPr>
            <a:noAutofit/>
          </a:bodyPr>
          <a:lstStyle/>
          <a:p>
            <a:r>
              <a:rPr lang="en-US" sz="1600" b="1" dirty="0"/>
              <a:t>THERE IS NO USE ONLY GETTING INFORMATION ABOUT FLOOD , IT MUST BE PASSED TO OTHERCITIZENS TO WARN THEM AT EARLY STAGE.</a:t>
            </a:r>
          </a:p>
          <a:p>
            <a:r>
              <a:rPr lang="en-US" sz="1600" b="1" dirty="0"/>
              <a:t>FOR THIS ,THE REAL TIME CONTINUOUS SIGNAL DATA OBTAINED FROM SENSOR MUST BE PASSED TO ALL THE  CITIZENS AND THE AUTHORIZATION OF OUR COUNTRY.</a:t>
            </a:r>
          </a:p>
          <a:p>
            <a:r>
              <a:rPr lang="en-US" sz="1600" b="1" dirty="0"/>
              <a:t>IT CAN BE DONE USING A WEBBASED PLATFORM EITHER AS AN WEBSITE OR AN APP WHERE PEOPLE CAN ACCESS THE APPLICATION AND GET ENOUGH KNOWLEDGE ABOUT THE STATUS OF THE FLOOD .</a:t>
            </a:r>
          </a:p>
          <a:p>
            <a:r>
              <a:rPr lang="en-US" sz="1600" b="1" dirty="0"/>
              <a:t>BY THIS THE WARNING AND THE STATUS OF THE FLOOD CAN BE INFORMED AT AN EARLY STAGE.  </a:t>
            </a:r>
          </a:p>
        </p:txBody>
      </p:sp>
      <p:pic>
        <p:nvPicPr>
          <p:cNvPr id="6" name="Content Placeholder 5">
            <a:extLst>
              <a:ext uri="{FF2B5EF4-FFF2-40B4-BE49-F238E27FC236}">
                <a16:creationId xmlns:a16="http://schemas.microsoft.com/office/drawing/2014/main" id="{35ABD1B8-E2BB-F342-0738-0DE88A0FCDE8}"/>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8252593" y="4149080"/>
            <a:ext cx="3746475" cy="2498899"/>
          </a:xfrm>
        </p:spPr>
      </p:pic>
      <p:pic>
        <p:nvPicPr>
          <p:cNvPr id="8" name="Picture 7">
            <a:extLst>
              <a:ext uri="{FF2B5EF4-FFF2-40B4-BE49-F238E27FC236}">
                <a16:creationId xmlns:a16="http://schemas.microsoft.com/office/drawing/2014/main" id="{748A1ED5-737B-86D4-C53D-0E2419C19F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9925" y="908720"/>
            <a:ext cx="3838575" cy="2371725"/>
          </a:xfrm>
          <a:prstGeom prst="rect">
            <a:avLst/>
          </a:prstGeom>
        </p:spPr>
      </p:pic>
    </p:spTree>
    <p:extLst>
      <p:ext uri="{BB962C8B-B14F-4D97-AF65-F5344CB8AC3E}">
        <p14:creationId xmlns:p14="http://schemas.microsoft.com/office/powerpoint/2010/main" val="90215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796" y="188640"/>
            <a:ext cx="11233248" cy="1981199"/>
          </a:xfrm>
        </p:spPr>
        <p:txBody>
          <a:bodyPr>
            <a:normAutofit/>
          </a:bodyPr>
          <a:lstStyle/>
          <a:p>
            <a:r>
              <a:rPr lang="en-US" sz="3200" b="0" i="0" dirty="0">
                <a:effectLst/>
                <a:latin typeface="Arial Black" panose="020B0A04020102020204" pitchFamily="34" charset="0"/>
              </a:rPr>
              <a:t>Integration Approach: Determine how IoT sensors will send data to the early warning platform.</a:t>
            </a:r>
            <a:br>
              <a:rPr lang="en-US" sz="3200" b="0" i="0" dirty="0">
                <a:effectLst/>
                <a:latin typeface="Arial Black" panose="020B0A04020102020204" pitchFamily="34" charset="0"/>
              </a:rPr>
            </a:br>
            <a:endParaRPr lang="en-US" sz="3200" dirty="0"/>
          </a:p>
        </p:txBody>
      </p:sp>
      <p:sp>
        <p:nvSpPr>
          <p:cNvPr id="3" name="Text Placeholder 2"/>
          <p:cNvSpPr>
            <a:spLocks noGrp="1"/>
          </p:cNvSpPr>
          <p:nvPr>
            <p:ph type="body" idx="1"/>
          </p:nvPr>
        </p:nvSpPr>
        <p:spPr>
          <a:xfrm>
            <a:off x="1523" y="1844824"/>
            <a:ext cx="6668953" cy="1385193"/>
          </a:xfrm>
        </p:spPr>
        <p:txBody>
          <a:bodyPr>
            <a:noAutofit/>
          </a:bodyPr>
          <a:lstStyle/>
          <a:p>
            <a:r>
              <a:rPr lang="en-US" dirty="0">
                <a:solidFill>
                  <a:schemeClr val="tx1"/>
                </a:solidFill>
                <a:latin typeface="Arial Black" panose="020B0A04020102020204" pitchFamily="34" charset="0"/>
              </a:rPr>
              <a:t>The sensors will first collect data’s</a:t>
            </a:r>
          </a:p>
          <a:p>
            <a:r>
              <a:rPr lang="en-US" dirty="0">
                <a:solidFill>
                  <a:schemeClr val="tx1"/>
                </a:solidFill>
                <a:latin typeface="Arial Black" panose="020B0A04020102020204" pitchFamily="34" charset="0"/>
              </a:rPr>
              <a:t>About the flood disaster then it </a:t>
            </a:r>
          </a:p>
          <a:p>
            <a:r>
              <a:rPr lang="en-US" dirty="0">
                <a:solidFill>
                  <a:schemeClr val="tx1"/>
                </a:solidFill>
                <a:latin typeface="Arial Black" panose="020B0A04020102020204" pitchFamily="34" charset="0"/>
              </a:rPr>
              <a:t>will send the  formation to the </a:t>
            </a:r>
            <a:r>
              <a:rPr lang="en-US" dirty="0" err="1">
                <a:solidFill>
                  <a:schemeClr val="tx1"/>
                </a:solidFill>
                <a:latin typeface="Arial Black" panose="020B0A04020102020204" pitchFamily="34" charset="0"/>
              </a:rPr>
              <a:t>binded</a:t>
            </a:r>
            <a:endParaRPr lang="en-US" dirty="0">
              <a:solidFill>
                <a:schemeClr val="tx1"/>
              </a:solidFill>
              <a:latin typeface="Arial Black" panose="020B0A04020102020204" pitchFamily="34" charset="0"/>
            </a:endParaRPr>
          </a:p>
          <a:p>
            <a:r>
              <a:rPr lang="en-US" dirty="0">
                <a:solidFill>
                  <a:schemeClr val="tx1"/>
                </a:solidFill>
                <a:latin typeface="Arial Black" panose="020B0A04020102020204" pitchFamily="34" charset="0"/>
              </a:rPr>
              <a:t> website or the application which will</a:t>
            </a:r>
          </a:p>
          <a:p>
            <a:r>
              <a:rPr lang="en-US" dirty="0">
                <a:solidFill>
                  <a:schemeClr val="tx1"/>
                </a:solidFill>
                <a:latin typeface="Arial Black" panose="020B0A04020102020204" pitchFamily="34" charset="0"/>
              </a:rPr>
              <a:t>  provide the necessary data and</a:t>
            </a:r>
          </a:p>
          <a:p>
            <a:r>
              <a:rPr lang="en-US" dirty="0">
                <a:solidFill>
                  <a:schemeClr val="tx1"/>
                </a:solidFill>
                <a:latin typeface="Arial Black" panose="020B0A04020102020204" pitchFamily="34" charset="0"/>
              </a:rPr>
              <a:t> information to the people and  before </a:t>
            </a:r>
          </a:p>
          <a:p>
            <a:r>
              <a:rPr lang="en-US" dirty="0">
                <a:solidFill>
                  <a:schemeClr val="tx1"/>
                </a:solidFill>
                <a:latin typeface="Arial Black" panose="020B0A04020102020204" pitchFamily="34" charset="0"/>
              </a:rPr>
              <a:t>any unfortunate incidents occurred.</a:t>
            </a:r>
          </a:p>
          <a:p>
            <a:endParaRPr lang="en-US" dirty="0">
              <a:solidFill>
                <a:schemeClr val="tx1"/>
              </a:solidFill>
              <a:latin typeface="Arial Black" panose="020B0A04020102020204" pitchFamily="34" charset="0"/>
            </a:endParaRPr>
          </a:p>
          <a:p>
            <a:endParaRPr lang="en-US" dirty="0">
              <a:solidFill>
                <a:schemeClr val="tx1"/>
              </a:solidFill>
              <a:latin typeface="Arial Black" panose="020B0A04020102020204" pitchFamily="34" charset="0"/>
            </a:endParaRPr>
          </a:p>
          <a:p>
            <a:r>
              <a:rPr lang="en-US" dirty="0">
                <a:solidFill>
                  <a:schemeClr val="tx1"/>
                </a:solidFill>
                <a:latin typeface="Arial Black" panose="020B0A04020102020204" pitchFamily="34" charset="0"/>
              </a:rPr>
              <a:t>Firstly the information is collected as a data by the sensor .Secondly the collected information is sent to the media , and people ,</a:t>
            </a:r>
            <a:r>
              <a:rPr lang="en-US" dirty="0" err="1">
                <a:solidFill>
                  <a:schemeClr val="tx1"/>
                </a:solidFill>
                <a:latin typeface="Arial Black" panose="020B0A04020102020204" pitchFamily="34" charset="0"/>
              </a:rPr>
              <a:t>etc</a:t>
            </a:r>
            <a:r>
              <a:rPr lang="en-US" dirty="0">
                <a:solidFill>
                  <a:schemeClr val="tx1"/>
                </a:solidFill>
                <a:latin typeface="Arial Black" panose="020B0A04020102020204" pitchFamily="34" charset="0"/>
              </a:rPr>
              <a:t> . The second step is done by suing the website platform  or and other media platform.</a:t>
            </a:r>
          </a:p>
        </p:txBody>
      </p:sp>
      <p:pic>
        <p:nvPicPr>
          <p:cNvPr id="9" name="Picture 8">
            <a:extLst>
              <a:ext uri="{FF2B5EF4-FFF2-40B4-BE49-F238E27FC236}">
                <a16:creationId xmlns:a16="http://schemas.microsoft.com/office/drawing/2014/main" id="{81AE3586-B9D6-D20F-6192-96210CE8DF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4783" y="1370678"/>
            <a:ext cx="5603242" cy="2257306"/>
          </a:xfrm>
          <a:prstGeom prst="rect">
            <a:avLst/>
          </a:prstGeom>
        </p:spPr>
      </p:pic>
      <p:pic>
        <p:nvPicPr>
          <p:cNvPr id="11" name="Picture 10">
            <a:extLst>
              <a:ext uri="{FF2B5EF4-FFF2-40B4-BE49-F238E27FC236}">
                <a16:creationId xmlns:a16="http://schemas.microsoft.com/office/drawing/2014/main" id="{D5052E38-7A90-22A2-451A-24F9EB6AF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2524" y="3819301"/>
            <a:ext cx="4278506" cy="2850059"/>
          </a:xfrm>
          <a:prstGeom prst="rect">
            <a:avLst/>
          </a:prstGeom>
        </p:spPr>
      </p:pic>
    </p:spTree>
    <p:extLst>
      <p:ext uri="{BB962C8B-B14F-4D97-AF65-F5344CB8AC3E}">
        <p14:creationId xmlns:p14="http://schemas.microsoft.com/office/powerpoint/2010/main" val="4212885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F6F33-9DC4-EEA8-B3F0-1723115468DD}"/>
              </a:ext>
            </a:extLst>
          </p:cNvPr>
          <p:cNvSpPr>
            <a:spLocks noGrp="1"/>
          </p:cNvSpPr>
          <p:nvPr>
            <p:ph type="title"/>
          </p:nvPr>
        </p:nvSpPr>
        <p:spPr/>
        <p:txBody>
          <a:bodyPr/>
          <a:lstStyle/>
          <a:p>
            <a:endParaRPr lang="en-IN" dirty="0"/>
          </a:p>
        </p:txBody>
      </p:sp>
      <p:sp>
        <p:nvSpPr>
          <p:cNvPr id="3" name="Text Placeholder 2">
            <a:extLst>
              <a:ext uri="{FF2B5EF4-FFF2-40B4-BE49-F238E27FC236}">
                <a16:creationId xmlns:a16="http://schemas.microsoft.com/office/drawing/2014/main" id="{D86D2C0C-2A62-36D4-E2F8-C3F3EB01BD68}"/>
              </a:ext>
            </a:extLst>
          </p:cNvPr>
          <p:cNvSpPr>
            <a:spLocks noGrp="1"/>
          </p:cNvSpPr>
          <p:nvPr>
            <p:ph type="body" idx="1"/>
          </p:nvPr>
        </p:nvSpPr>
        <p:spPr/>
        <p:txBody>
          <a:bodyPr/>
          <a:lstStyle/>
          <a:p>
            <a:endParaRPr lang="en-IN"/>
          </a:p>
        </p:txBody>
      </p:sp>
      <p:pic>
        <p:nvPicPr>
          <p:cNvPr id="5" name="Picture 4">
            <a:extLst>
              <a:ext uri="{FF2B5EF4-FFF2-40B4-BE49-F238E27FC236}">
                <a16:creationId xmlns:a16="http://schemas.microsoft.com/office/drawing/2014/main" id="{E75742FA-9B72-256C-887A-C15FCFAB51C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21802" y="101677"/>
            <a:ext cx="10668000" cy="6567683"/>
          </a:xfrm>
          <a:prstGeom prst="rect">
            <a:avLst/>
          </a:prstGeom>
        </p:spPr>
      </p:pic>
    </p:spTree>
    <p:extLst>
      <p:ext uri="{BB962C8B-B14F-4D97-AF65-F5344CB8AC3E}">
        <p14:creationId xmlns:p14="http://schemas.microsoft.com/office/powerpoint/2010/main" val="4212198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Ocean Waves 16x9">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cean waves nature presentation (widescreen).potx" id="{1FE9163D-5548-432F-82B6-65BFDB1BFAF3}" vid="{2D48191D-94F2-482B-9433-3810ECBC6178}"/>
    </a:ext>
  </a:extLst>
</a:theme>
</file>

<file path=ppt/theme/theme2.xml><?xml version="1.0" encoding="utf-8"?>
<a:theme xmlns:a="http://schemas.openxmlformats.org/drawingml/2006/main" name="Office Them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E6A2223A-9182-462D-922F-5606A5A907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B6DE00F-F2BC-4082-AB87-D0D78777DE1E}">
  <ds:schemaRefs>
    <ds:schemaRef ds:uri="http://schemas.microsoft.com/sharepoint/v3/contenttype/forms"/>
  </ds:schemaRefs>
</ds:datastoreItem>
</file>

<file path=customXml/itemProps3.xml><?xml version="1.0" encoding="utf-8"?>
<ds:datastoreItem xmlns:ds="http://schemas.openxmlformats.org/officeDocument/2006/customXml" ds:itemID="{045C5BB1-9D2C-412A-AE6C-0FC75190A4CE}">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Ocean waves nature presentation (widescreen)</Template>
  <TotalTime>71</TotalTime>
  <Words>558</Words>
  <Application>Microsoft Office PowerPoint</Application>
  <PresentationFormat>Custom</PresentationFormat>
  <Paragraphs>33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Algerian</vt:lpstr>
      <vt:lpstr>Arial</vt:lpstr>
      <vt:lpstr>Arial Black</vt:lpstr>
      <vt:lpstr>Century Gothic</vt:lpstr>
      <vt:lpstr>Ocean Waves 16x9</vt:lpstr>
      <vt:lpstr>FLOOD MONITORING AND EARLY WARNING</vt:lpstr>
      <vt:lpstr>The project involves deploying IoT sensors near water bodies and flood-prone areas to monitor water levels and provide early flood warnings through a public platform. The objective is to enhance flood preparedness and response by issuing timely warnings to both the public and emergency response teams. This project includes defining objectives, designing the IoT sensor network, developing the warning platform, and integrating them using IoT technology and Python.</vt:lpstr>
      <vt:lpstr>Project Objectives: Define objectives such as real-time flood monitoring, early warning issuance, public safety, and emergency response coordination.</vt:lpstr>
      <vt:lpstr>IoT Sensor Network Design: Plan the deployment of IoT sensors to monitor water levels in flood-prone areas. </vt:lpstr>
      <vt:lpstr>Early Warning Platform: Design a web-based platform to display real-time water level data and issue flood warnings. </vt:lpstr>
      <vt:lpstr>Integration Approach: Determine how IoT sensors will send data to the early warning platform.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FLOOD MONITORING AND EARLY WARNING</dc:title>
  <dc:creator>YUVA RAAJ</dc:creator>
  <cp:lastModifiedBy>YUVA RAAJ</cp:lastModifiedBy>
  <cp:revision>3</cp:revision>
  <dcterms:created xsi:type="dcterms:W3CDTF">2023-09-30T06:52:30Z</dcterms:created>
  <dcterms:modified xsi:type="dcterms:W3CDTF">2023-09-30T09:24:29Z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